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00" autoAdjust="0"/>
    <p:restoredTop sz="94660"/>
  </p:normalViewPr>
  <p:slideViewPr>
    <p:cSldViewPr snapToGrid="0">
      <p:cViewPr varScale="1">
        <p:scale>
          <a:sx n="68" d="100"/>
          <a:sy n="68" d="100"/>
        </p:scale>
        <p:origin x="-822" y="-96"/>
      </p:cViewPr>
      <p:guideLst>
        <p:guide orient="horz" pos="2160"/>
        <p:guide pos="3840"/>
      </p:guideLst>
    </p:cSldViewPr>
  </p:slideViewPr>
  <p:notesTextViewPr>
    <p:cViewPr>
      <p:scale>
        <a:sx n="1" d="1"/>
        <a:sy n="1" d="1"/>
      </p:scale>
      <p:origin x="0" y="294"/>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702571-620A-47A6-A8B7-BBA3845C748B}" type="datetimeFigureOut">
              <a:rPr lang="en-US" smtClean="0"/>
              <a:pPr/>
              <a:t>5/31/2018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2E072B-ED21-4025-9F70-37087E69B52D}" type="slidenum">
              <a:rPr lang="en-US" smtClean="0"/>
              <a:pPr/>
              <a:t>‹#›</a:t>
            </a:fld>
            <a:endParaRPr lang="en-US"/>
          </a:p>
        </p:txBody>
      </p:sp>
    </p:spTree>
    <p:extLst>
      <p:ext uri="{BB962C8B-B14F-4D97-AF65-F5344CB8AC3E}">
        <p14:creationId xmlns:p14="http://schemas.microsoft.com/office/powerpoint/2010/main" xmlns="" val="5719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assessment will focus on the current of hardware and software in the IT organization.</a:t>
            </a:r>
          </a:p>
          <a:p>
            <a:r>
              <a:rPr lang="en-US" sz="1200" kern="1200" dirty="0" smtClean="0">
                <a:solidFill>
                  <a:schemeClr val="tx1"/>
                </a:solidFill>
                <a:effectLst/>
                <a:latin typeface="+mn-lt"/>
                <a:ea typeface="+mn-ea"/>
                <a:cs typeface="+mn-cs"/>
              </a:rPr>
              <a:t>It will also examine the means and vulnerability of the software to hacking.</a:t>
            </a:r>
          </a:p>
          <a:p>
            <a:r>
              <a:rPr lang="en-US" sz="1200" kern="1200" dirty="0" smtClean="0">
                <a:solidFill>
                  <a:schemeClr val="tx1"/>
                </a:solidFill>
                <a:effectLst/>
                <a:latin typeface="+mn-lt"/>
                <a:ea typeface="+mn-ea"/>
                <a:cs typeface="+mn-cs"/>
              </a:rPr>
              <a:t>Expertise skills and competence levels will also be assessed.</a:t>
            </a:r>
          </a:p>
          <a:p>
            <a:endParaRPr lang="en-US" dirty="0"/>
          </a:p>
        </p:txBody>
      </p:sp>
      <p:sp>
        <p:nvSpPr>
          <p:cNvPr id="4" name="Slide Number Placeholder 3"/>
          <p:cNvSpPr>
            <a:spLocks noGrp="1"/>
          </p:cNvSpPr>
          <p:nvPr>
            <p:ph type="sldNum" sz="quarter" idx="10"/>
          </p:nvPr>
        </p:nvSpPr>
        <p:spPr/>
        <p:txBody>
          <a:bodyPr/>
          <a:lstStyle/>
          <a:p>
            <a:fld id="{622E072B-ED21-4025-9F70-37087E69B52D}" type="slidenum">
              <a:rPr lang="en-US" smtClean="0"/>
              <a:pPr/>
              <a:t>2</a:t>
            </a:fld>
            <a:endParaRPr lang="en-US"/>
          </a:p>
        </p:txBody>
      </p:sp>
    </p:spTree>
    <p:extLst>
      <p:ext uri="{BB962C8B-B14F-4D97-AF65-F5344CB8AC3E}">
        <p14:creationId xmlns:p14="http://schemas.microsoft.com/office/powerpoint/2010/main" xmlns="" val="996962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assessment will focus on many areas.  These includes:</a:t>
            </a:r>
          </a:p>
          <a:p>
            <a:r>
              <a:rPr lang="en-US" sz="1200" kern="1200" dirty="0" smtClean="0">
                <a:solidFill>
                  <a:schemeClr val="tx1"/>
                </a:solidFill>
                <a:effectLst/>
                <a:latin typeface="+mn-lt"/>
                <a:ea typeface="+mn-ea"/>
                <a:cs typeface="+mn-cs"/>
              </a:rPr>
              <a:t>The work environment.</a:t>
            </a:r>
          </a:p>
          <a:p>
            <a:r>
              <a:rPr lang="en-US" sz="1200" kern="1200" dirty="0" smtClean="0">
                <a:solidFill>
                  <a:schemeClr val="tx1"/>
                </a:solidFill>
                <a:effectLst/>
                <a:latin typeface="+mn-lt"/>
                <a:ea typeface="+mn-ea"/>
                <a:cs typeface="+mn-cs"/>
              </a:rPr>
              <a:t>Sever infrastructure.</a:t>
            </a:r>
          </a:p>
          <a:p>
            <a:r>
              <a:rPr lang="en-US" sz="1200" kern="1200" dirty="0" smtClean="0">
                <a:solidFill>
                  <a:schemeClr val="tx1"/>
                </a:solidFill>
                <a:effectLst/>
                <a:latin typeface="+mn-lt"/>
                <a:ea typeface="+mn-ea"/>
                <a:cs typeface="+mn-cs"/>
              </a:rPr>
              <a:t>The communication system (hardware and software).</a:t>
            </a:r>
          </a:p>
          <a:p>
            <a:r>
              <a:rPr lang="en-US" sz="1200" kern="1200" dirty="0" smtClean="0">
                <a:solidFill>
                  <a:schemeClr val="tx1"/>
                </a:solidFill>
                <a:effectLst/>
                <a:latin typeface="+mn-lt"/>
                <a:ea typeface="+mn-ea"/>
                <a:cs typeface="+mn-cs"/>
              </a:rPr>
              <a:t>Security components.</a:t>
            </a:r>
          </a:p>
          <a:p>
            <a:r>
              <a:rPr lang="en-US" sz="1200" kern="1200" dirty="0" smtClean="0">
                <a:solidFill>
                  <a:schemeClr val="tx1"/>
                </a:solidFill>
                <a:effectLst/>
                <a:latin typeface="+mn-lt"/>
                <a:ea typeface="+mn-ea"/>
                <a:cs typeface="+mn-cs"/>
              </a:rPr>
              <a:t>Hardware and software licensing and documentation.</a:t>
            </a:r>
          </a:p>
          <a:p>
            <a:r>
              <a:rPr lang="en-US" sz="1200" kern="1200" dirty="0" smtClean="0">
                <a:solidFill>
                  <a:schemeClr val="tx1"/>
                </a:solidFill>
                <a:effectLst/>
                <a:latin typeface="+mn-lt"/>
                <a:ea typeface="+mn-ea"/>
                <a:cs typeface="+mn-cs"/>
              </a:rPr>
              <a:t>Configuration management.</a:t>
            </a:r>
          </a:p>
          <a:p>
            <a:endParaRPr lang="en-US" dirty="0"/>
          </a:p>
        </p:txBody>
      </p:sp>
      <p:sp>
        <p:nvSpPr>
          <p:cNvPr id="4" name="Slide Number Placeholder 3"/>
          <p:cNvSpPr>
            <a:spLocks noGrp="1"/>
          </p:cNvSpPr>
          <p:nvPr>
            <p:ph type="sldNum" sz="quarter" idx="10"/>
          </p:nvPr>
        </p:nvSpPr>
        <p:spPr/>
        <p:txBody>
          <a:bodyPr/>
          <a:lstStyle/>
          <a:p>
            <a:fld id="{622E072B-ED21-4025-9F70-37087E69B52D}" type="slidenum">
              <a:rPr lang="en-US" smtClean="0"/>
              <a:pPr/>
              <a:t>3</a:t>
            </a:fld>
            <a:endParaRPr lang="en-US"/>
          </a:p>
        </p:txBody>
      </p:sp>
    </p:spTree>
    <p:extLst>
      <p:ext uri="{BB962C8B-B14F-4D97-AF65-F5344CB8AC3E}">
        <p14:creationId xmlns:p14="http://schemas.microsoft.com/office/powerpoint/2010/main" xmlns="" val="1514276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IT system status should be assessed for the following rationales.</a:t>
            </a:r>
          </a:p>
          <a:p>
            <a:r>
              <a:rPr lang="en-US" dirty="0" smtClean="0"/>
              <a:t>To detect faulty aspects.</a:t>
            </a:r>
          </a:p>
          <a:p>
            <a:r>
              <a:rPr lang="en-US" dirty="0" smtClean="0"/>
              <a:t>To quantify needs for improvement</a:t>
            </a:r>
          </a:p>
          <a:p>
            <a:r>
              <a:rPr lang="en-US" dirty="0" smtClean="0"/>
              <a:t>To assess the cost of renovation</a:t>
            </a:r>
          </a:p>
          <a:p>
            <a:r>
              <a:rPr lang="en-US" dirty="0" smtClean="0"/>
              <a:t>Define the extent of safety and privacy for the system</a:t>
            </a:r>
          </a:p>
          <a:p>
            <a:r>
              <a:rPr lang="en-US" dirty="0" smtClean="0"/>
              <a:t>To evaluate the skills available</a:t>
            </a:r>
          </a:p>
          <a:p>
            <a:r>
              <a:rPr lang="en-US" dirty="0" smtClean="0"/>
              <a:t>Outline any economic needs.</a:t>
            </a:r>
          </a:p>
          <a:p>
            <a:endParaRPr lang="en-US" dirty="0"/>
          </a:p>
        </p:txBody>
      </p:sp>
      <p:sp>
        <p:nvSpPr>
          <p:cNvPr id="4" name="Slide Number Placeholder 3"/>
          <p:cNvSpPr>
            <a:spLocks noGrp="1"/>
          </p:cNvSpPr>
          <p:nvPr>
            <p:ph type="sldNum" sz="quarter" idx="10"/>
          </p:nvPr>
        </p:nvSpPr>
        <p:spPr/>
        <p:txBody>
          <a:bodyPr/>
          <a:lstStyle/>
          <a:p>
            <a:fld id="{622E072B-ED21-4025-9F70-37087E69B52D}" type="slidenum">
              <a:rPr lang="en-US" smtClean="0"/>
              <a:pPr/>
              <a:t>4</a:t>
            </a:fld>
            <a:endParaRPr lang="en-US"/>
          </a:p>
        </p:txBody>
      </p:sp>
    </p:spTree>
    <p:extLst>
      <p:ext uri="{BB962C8B-B14F-4D97-AF65-F5344CB8AC3E}">
        <p14:creationId xmlns:p14="http://schemas.microsoft.com/office/powerpoint/2010/main" xmlns="" val="2349022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assessment will be carried out with the assistance of the following tools. Risk assessment tools, Operative manual, Operative and physical manual, Tools for measuring hardware speed, and Command prompts for assessing communication aspects.</a:t>
            </a:r>
            <a:endParaRPr lang="en-US" dirty="0"/>
          </a:p>
        </p:txBody>
      </p:sp>
      <p:sp>
        <p:nvSpPr>
          <p:cNvPr id="4" name="Slide Number Placeholder 3"/>
          <p:cNvSpPr>
            <a:spLocks noGrp="1"/>
          </p:cNvSpPr>
          <p:nvPr>
            <p:ph type="sldNum" sz="quarter" idx="10"/>
          </p:nvPr>
        </p:nvSpPr>
        <p:spPr/>
        <p:txBody>
          <a:bodyPr/>
          <a:lstStyle/>
          <a:p>
            <a:fld id="{622E072B-ED21-4025-9F70-37087E69B52D}" type="slidenum">
              <a:rPr lang="en-US" smtClean="0"/>
              <a:pPr/>
              <a:t>5</a:t>
            </a:fld>
            <a:endParaRPr lang="en-US"/>
          </a:p>
        </p:txBody>
      </p:sp>
    </p:spTree>
    <p:extLst>
      <p:ext uri="{BB962C8B-B14F-4D97-AF65-F5344CB8AC3E}">
        <p14:creationId xmlns:p14="http://schemas.microsoft.com/office/powerpoint/2010/main" xmlns="" val="2302141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assessment will report the following IT features.</a:t>
            </a:r>
          </a:p>
          <a:p>
            <a:r>
              <a:rPr lang="en-US" dirty="0" smtClean="0"/>
              <a:t>Identification of all hardware parts in the systems.</a:t>
            </a:r>
          </a:p>
          <a:p>
            <a:r>
              <a:rPr lang="en-US" dirty="0" smtClean="0"/>
              <a:t>The current hardware status.</a:t>
            </a:r>
          </a:p>
          <a:p>
            <a:r>
              <a:rPr lang="en-US" dirty="0" smtClean="0"/>
              <a:t>The ability of all software and hardware to function.</a:t>
            </a:r>
          </a:p>
          <a:p>
            <a:r>
              <a:rPr lang="en-US" dirty="0" smtClean="0"/>
              <a:t>Procedures for documentation.</a:t>
            </a:r>
          </a:p>
          <a:p>
            <a:r>
              <a:rPr lang="en-US" dirty="0" smtClean="0"/>
              <a:t>Weakness level of the system.</a:t>
            </a:r>
          </a:p>
          <a:p>
            <a:r>
              <a:rPr lang="en-US" dirty="0" smtClean="0"/>
              <a:t>Appropriateness of IT skills.</a:t>
            </a:r>
            <a:endParaRPr lang="en-US" dirty="0"/>
          </a:p>
        </p:txBody>
      </p:sp>
      <p:sp>
        <p:nvSpPr>
          <p:cNvPr id="4" name="Slide Number Placeholder 3"/>
          <p:cNvSpPr>
            <a:spLocks noGrp="1"/>
          </p:cNvSpPr>
          <p:nvPr>
            <p:ph type="sldNum" sz="quarter" idx="10"/>
          </p:nvPr>
        </p:nvSpPr>
        <p:spPr/>
        <p:txBody>
          <a:bodyPr/>
          <a:lstStyle/>
          <a:p>
            <a:fld id="{622E072B-ED21-4025-9F70-37087E69B52D}" type="slidenum">
              <a:rPr lang="en-US" smtClean="0"/>
              <a:pPr/>
              <a:t>6</a:t>
            </a:fld>
            <a:endParaRPr lang="en-US"/>
          </a:p>
        </p:txBody>
      </p:sp>
    </p:spTree>
    <p:extLst>
      <p:ext uri="{BB962C8B-B14F-4D97-AF65-F5344CB8AC3E}">
        <p14:creationId xmlns:p14="http://schemas.microsoft.com/office/powerpoint/2010/main" xmlns="" val="2009314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9933F64-EA44-4D81-A444-AB3A4E72CF12}" type="datetimeFigureOut">
              <a:rPr lang="en-US" smtClean="0"/>
              <a:pPr/>
              <a:t>5/31/2018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A5525-3B59-43BF-869A-E777D40BA26E}" type="slidenum">
              <a:rPr lang="en-US" smtClean="0"/>
              <a:pPr/>
              <a:t>‹#›</a:t>
            </a:fld>
            <a:endParaRPr lang="en-US"/>
          </a:p>
        </p:txBody>
      </p:sp>
    </p:spTree>
    <p:extLst>
      <p:ext uri="{BB962C8B-B14F-4D97-AF65-F5344CB8AC3E}">
        <p14:creationId xmlns:p14="http://schemas.microsoft.com/office/powerpoint/2010/main" xmlns="" val="3323808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9933F64-EA44-4D81-A444-AB3A4E72CF12}" type="datetimeFigureOut">
              <a:rPr lang="en-US" smtClean="0"/>
              <a:pPr/>
              <a:t>5/31/2018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A5525-3B59-43BF-869A-E777D40BA26E}" type="slidenum">
              <a:rPr lang="en-US" smtClean="0"/>
              <a:pPr/>
              <a:t>‹#›</a:t>
            </a:fld>
            <a:endParaRPr lang="en-US"/>
          </a:p>
        </p:txBody>
      </p:sp>
    </p:spTree>
    <p:extLst>
      <p:ext uri="{BB962C8B-B14F-4D97-AF65-F5344CB8AC3E}">
        <p14:creationId xmlns:p14="http://schemas.microsoft.com/office/powerpoint/2010/main" xmlns="" val="2523497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9933F64-EA44-4D81-A444-AB3A4E72CF12}" type="datetimeFigureOut">
              <a:rPr lang="en-US" smtClean="0"/>
              <a:pPr/>
              <a:t>5/31/2018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A5525-3B59-43BF-869A-E777D40BA26E}" type="slidenum">
              <a:rPr lang="en-US" smtClean="0"/>
              <a:pPr/>
              <a:t>‹#›</a:t>
            </a:fld>
            <a:endParaRPr lang="en-US"/>
          </a:p>
        </p:txBody>
      </p:sp>
    </p:spTree>
    <p:extLst>
      <p:ext uri="{BB962C8B-B14F-4D97-AF65-F5344CB8AC3E}">
        <p14:creationId xmlns:p14="http://schemas.microsoft.com/office/powerpoint/2010/main" xmlns="" val="2696170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9933F64-EA44-4D81-A444-AB3A4E72CF12}" type="datetimeFigureOut">
              <a:rPr lang="en-US" smtClean="0"/>
              <a:pPr/>
              <a:t>5/31/2018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AA5525-3B59-43BF-869A-E777D40BA26E}" type="slidenum">
              <a:rPr lang="en-US" smtClean="0"/>
              <a:pPr/>
              <a:t>‹#›</a:t>
            </a:fld>
            <a:endParaRPr lang="en-US"/>
          </a:p>
        </p:txBody>
      </p:sp>
    </p:spTree>
    <p:extLst>
      <p:ext uri="{BB962C8B-B14F-4D97-AF65-F5344CB8AC3E}">
        <p14:creationId xmlns:p14="http://schemas.microsoft.com/office/powerpoint/2010/main" xmlns="" val="2965224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9933F64-EA44-4D81-A444-AB3A4E72CF12}" type="datetimeFigureOut">
              <a:rPr lang="en-US" smtClean="0"/>
              <a:pPr/>
              <a:t>5/31/2018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AA5525-3B59-43BF-869A-E777D40BA26E}" type="slidenum">
              <a:rPr lang="en-US" smtClean="0"/>
              <a:pPr/>
              <a:t>‹#›</a:t>
            </a:fld>
            <a:endParaRPr lang="en-US"/>
          </a:p>
        </p:txBody>
      </p:sp>
    </p:spTree>
    <p:extLst>
      <p:ext uri="{BB962C8B-B14F-4D97-AF65-F5344CB8AC3E}">
        <p14:creationId xmlns:p14="http://schemas.microsoft.com/office/powerpoint/2010/main" xmlns="" val="2345067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9933F64-EA44-4D81-A444-AB3A4E72CF12}" type="datetimeFigureOut">
              <a:rPr lang="en-US" smtClean="0"/>
              <a:pPr/>
              <a:t>5/31/2018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AA5525-3B59-43BF-869A-E777D40BA26E}" type="slidenum">
              <a:rPr lang="en-US" smtClean="0"/>
              <a:pPr/>
              <a:t>‹#›</a:t>
            </a:fld>
            <a:endParaRPr lang="en-US"/>
          </a:p>
        </p:txBody>
      </p:sp>
    </p:spTree>
    <p:extLst>
      <p:ext uri="{BB962C8B-B14F-4D97-AF65-F5344CB8AC3E}">
        <p14:creationId xmlns:p14="http://schemas.microsoft.com/office/powerpoint/2010/main" xmlns="" val="1095729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933F64-EA44-4D81-A444-AB3A4E72CF12}" type="datetimeFigureOut">
              <a:rPr lang="en-US" smtClean="0"/>
              <a:pPr/>
              <a:t>5/31/2018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AA5525-3B59-43BF-869A-E777D40BA26E}" type="slidenum">
              <a:rPr lang="en-US" smtClean="0"/>
              <a:pPr/>
              <a:t>‹#›</a:t>
            </a:fld>
            <a:endParaRPr lang="en-US"/>
          </a:p>
        </p:txBody>
      </p:sp>
    </p:spTree>
    <p:extLst>
      <p:ext uri="{BB962C8B-B14F-4D97-AF65-F5344CB8AC3E}">
        <p14:creationId xmlns:p14="http://schemas.microsoft.com/office/powerpoint/2010/main" xmlns="" val="440076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9933F64-EA44-4D81-A444-AB3A4E72CF12}" type="datetimeFigureOut">
              <a:rPr lang="en-US" smtClean="0"/>
              <a:pPr/>
              <a:t>5/31/2018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AA5525-3B59-43BF-869A-E777D40BA26E}" type="slidenum">
              <a:rPr lang="en-US" smtClean="0"/>
              <a:pPr/>
              <a:t>‹#›</a:t>
            </a:fld>
            <a:endParaRPr lang="en-US"/>
          </a:p>
        </p:txBody>
      </p:sp>
    </p:spTree>
    <p:extLst>
      <p:ext uri="{BB962C8B-B14F-4D97-AF65-F5344CB8AC3E}">
        <p14:creationId xmlns:p14="http://schemas.microsoft.com/office/powerpoint/2010/main" xmlns="" val="2772456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AA5525-3B59-43BF-869A-E777D40BA26E}" type="slidenum">
              <a:rPr lang="en-US" smtClean="0"/>
              <a:pPr/>
              <a:t>‹#›</a:t>
            </a:fld>
            <a:endParaRPr lang="en-US"/>
          </a:p>
        </p:txBody>
      </p:sp>
      <p:sp>
        <p:nvSpPr>
          <p:cNvPr id="5" name="Date Placeholder 4"/>
          <p:cNvSpPr>
            <a:spLocks noGrp="1"/>
          </p:cNvSpPr>
          <p:nvPr>
            <p:ph type="dt" sz="half" idx="10"/>
          </p:nvPr>
        </p:nvSpPr>
        <p:spPr/>
        <p:txBody>
          <a:bodyPr/>
          <a:lstStyle/>
          <a:p>
            <a:fld id="{A9933F64-EA44-4D81-A444-AB3A4E72CF12}" type="datetimeFigureOut">
              <a:rPr lang="en-US" smtClean="0"/>
              <a:pPr/>
              <a:t>5/31/2018</a:t>
            </a:fld>
            <a:endParaRPr lang="en-US"/>
          </a:p>
        </p:txBody>
      </p:sp>
    </p:spTree>
    <p:extLst>
      <p:ext uri="{BB962C8B-B14F-4D97-AF65-F5344CB8AC3E}">
        <p14:creationId xmlns:p14="http://schemas.microsoft.com/office/powerpoint/2010/main" xmlns="" val="1741721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9933F64-EA44-4D81-A444-AB3A4E72CF12}" type="datetimeFigureOut">
              <a:rPr lang="en-US" smtClean="0"/>
              <a:pPr/>
              <a:t>5/31/2018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A5525-3B59-43BF-869A-E777D40BA26E}" type="slidenum">
              <a:rPr lang="en-US" smtClean="0"/>
              <a:pPr/>
              <a:t>‹#›</a:t>
            </a:fld>
            <a:endParaRPr lang="en-US"/>
          </a:p>
        </p:txBody>
      </p:sp>
    </p:spTree>
    <p:extLst>
      <p:ext uri="{BB962C8B-B14F-4D97-AF65-F5344CB8AC3E}">
        <p14:creationId xmlns:p14="http://schemas.microsoft.com/office/powerpoint/2010/main" xmlns="" val="3302822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9933F64-EA44-4D81-A444-AB3A4E72CF12}" type="datetimeFigureOut">
              <a:rPr lang="en-US" smtClean="0"/>
              <a:pPr/>
              <a:t>5/31/2018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A5525-3B59-43BF-869A-E777D40BA26E}"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38101718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9933F64-EA44-4D81-A444-AB3A4E72CF12}" type="datetimeFigureOut">
              <a:rPr lang="en-US" smtClean="0"/>
              <a:pPr/>
              <a:t>5/31/2018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A5525-3B59-43BF-869A-E777D40BA26E}" type="slidenum">
              <a:rPr lang="en-US" smtClean="0"/>
              <a:pPr/>
              <a:t>‹#›</a:t>
            </a:fld>
            <a:endParaRPr lang="en-US"/>
          </a:p>
        </p:txBody>
      </p:sp>
    </p:spTree>
    <p:extLst>
      <p:ext uri="{BB962C8B-B14F-4D97-AF65-F5344CB8AC3E}">
        <p14:creationId xmlns:p14="http://schemas.microsoft.com/office/powerpoint/2010/main" xmlns="" val="28508554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9933F64-EA44-4D81-A444-AB3A4E72CF12}" type="datetimeFigureOut">
              <a:rPr lang="en-US" smtClean="0"/>
              <a:pPr/>
              <a:t>5/31/2018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A5525-3B59-43BF-869A-E777D40BA26E}"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7949076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9933F64-EA44-4D81-A444-AB3A4E72CF12}" type="datetimeFigureOut">
              <a:rPr lang="en-US" smtClean="0"/>
              <a:pPr/>
              <a:t>5/31/2018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A5525-3B59-43BF-869A-E777D40BA26E}" type="slidenum">
              <a:rPr lang="en-US" smtClean="0"/>
              <a:pPr/>
              <a:t>‹#›</a:t>
            </a:fld>
            <a:endParaRPr lang="en-US"/>
          </a:p>
        </p:txBody>
      </p:sp>
    </p:spTree>
    <p:extLst>
      <p:ext uri="{BB962C8B-B14F-4D97-AF65-F5344CB8AC3E}">
        <p14:creationId xmlns:p14="http://schemas.microsoft.com/office/powerpoint/2010/main" xmlns="" val="4726302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9933F64-EA44-4D81-A444-AB3A4E72CF12}" type="datetimeFigureOut">
              <a:rPr lang="en-US" smtClean="0"/>
              <a:pPr/>
              <a:t>5/31/2018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A5525-3B59-43BF-869A-E777D40BA26E}" type="slidenum">
              <a:rPr lang="en-US" smtClean="0"/>
              <a:pPr/>
              <a:t>‹#›</a:t>
            </a:fld>
            <a:endParaRPr lang="en-US"/>
          </a:p>
        </p:txBody>
      </p:sp>
    </p:spTree>
    <p:extLst>
      <p:ext uri="{BB962C8B-B14F-4D97-AF65-F5344CB8AC3E}">
        <p14:creationId xmlns:p14="http://schemas.microsoft.com/office/powerpoint/2010/main" xmlns="" val="2031359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9933F64-EA44-4D81-A444-AB3A4E72CF12}" type="datetimeFigureOut">
              <a:rPr lang="en-US" smtClean="0"/>
              <a:pPr/>
              <a:t>5/31/2018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A5525-3B59-43BF-869A-E777D40BA26E}" type="slidenum">
              <a:rPr lang="en-US" smtClean="0"/>
              <a:pPr/>
              <a:t>‹#›</a:t>
            </a:fld>
            <a:endParaRPr lang="en-US"/>
          </a:p>
        </p:txBody>
      </p:sp>
    </p:spTree>
    <p:extLst>
      <p:ext uri="{BB962C8B-B14F-4D97-AF65-F5344CB8AC3E}">
        <p14:creationId xmlns:p14="http://schemas.microsoft.com/office/powerpoint/2010/main" xmlns="" val="939888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9933F64-EA44-4D81-A444-AB3A4E72CF12}" type="datetimeFigureOut">
              <a:rPr lang="en-US" smtClean="0"/>
              <a:pPr/>
              <a:t>5/31/2018</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AAA5525-3B59-43BF-869A-E777D40BA26E}" type="slidenum">
              <a:rPr lang="en-US" smtClean="0"/>
              <a:pPr/>
              <a:t>‹#›</a:t>
            </a:fld>
            <a:endParaRPr lang="en-US"/>
          </a:p>
        </p:txBody>
      </p:sp>
    </p:spTree>
    <p:extLst>
      <p:ext uri="{BB962C8B-B14F-4D97-AF65-F5344CB8AC3E}">
        <p14:creationId xmlns:p14="http://schemas.microsoft.com/office/powerpoint/2010/main" xmlns="" val="240018587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77334" y="3352800"/>
            <a:ext cx="8596668" cy="706582"/>
          </a:xfrm>
        </p:spPr>
        <p:txBody>
          <a:bodyPr>
            <a:noAutofit/>
          </a:bodyPr>
          <a:lstStyle/>
          <a:p>
            <a:pPr algn="ctr"/>
            <a:r>
              <a:rPr lang="en-US" sz="2800" dirty="0">
                <a:latin typeface="Times New Roman" panose="02020603050405020304" pitchFamily="18" charset="0"/>
                <a:cs typeface="Times New Roman" panose="02020603050405020304" pitchFamily="18" charset="0"/>
              </a:rPr>
              <a:t>Current assessment for IT organization.</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903710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General areas of concern.</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idx="1"/>
          </p:nvPr>
        </p:nvSpPr>
        <p:spPr>
          <a:xfrm>
            <a:off x="677334" y="1386349"/>
            <a:ext cx="8596668" cy="4655014"/>
          </a:xfrm>
        </p:spPr>
        <p:txBody>
          <a:bodyPr>
            <a:normAutofit/>
          </a:bodyPr>
          <a:lstStyle/>
          <a:p>
            <a:r>
              <a:rPr lang="en-US" sz="2000" dirty="0">
                <a:latin typeface="Times New Roman" panose="02020603050405020304" pitchFamily="18" charset="0"/>
                <a:cs typeface="Times New Roman" panose="02020603050405020304" pitchFamily="18" charset="0"/>
              </a:rPr>
              <a:t>The IT hardware </a:t>
            </a:r>
          </a:p>
          <a:p>
            <a:r>
              <a:rPr lang="en-US" sz="2000" dirty="0">
                <a:latin typeface="Times New Roman" panose="02020603050405020304" pitchFamily="18" charset="0"/>
                <a:cs typeface="Times New Roman" panose="02020603050405020304" pitchFamily="18" charset="0"/>
              </a:rPr>
              <a:t>The IT software</a:t>
            </a:r>
          </a:p>
          <a:p>
            <a:r>
              <a:rPr lang="en-US" sz="2000" dirty="0">
                <a:latin typeface="Times New Roman" panose="02020603050405020304" pitchFamily="18" charset="0"/>
                <a:cs typeface="Times New Roman" panose="02020603050405020304" pitchFamily="18" charset="0"/>
              </a:rPr>
              <a:t>The IT expertise</a:t>
            </a:r>
          </a:p>
        </p:txBody>
      </p:sp>
    </p:spTree>
    <p:extLst>
      <p:ext uri="{BB962C8B-B14F-4D97-AF65-F5344CB8AC3E}">
        <p14:creationId xmlns:p14="http://schemas.microsoft.com/office/powerpoint/2010/main" xmlns="" val="944816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The areas of IT to assess.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74839"/>
            <a:ext cx="8596668" cy="4566523"/>
          </a:xfrm>
        </p:spPr>
        <p:txBody>
          <a:bodyPr>
            <a:normAutofit/>
          </a:bodyPr>
          <a:lstStyle/>
          <a:p>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work positions.</a:t>
            </a:r>
          </a:p>
          <a:p>
            <a:r>
              <a:rPr lang="en-US" sz="2000" dirty="0">
                <a:latin typeface="Times New Roman" panose="02020603050405020304" pitchFamily="18" charset="0"/>
                <a:cs typeface="Times New Roman" panose="02020603050405020304" pitchFamily="18" charset="0"/>
              </a:rPr>
              <a:t>Server structure.</a:t>
            </a:r>
          </a:p>
          <a:p>
            <a:r>
              <a:rPr lang="en-US" sz="2000" dirty="0">
                <a:latin typeface="Times New Roman" panose="02020603050405020304" pitchFamily="18" charset="0"/>
                <a:cs typeface="Times New Roman" panose="02020603050405020304" pitchFamily="18" charset="0"/>
              </a:rPr>
              <a:t>The communication system (hardware and software).</a:t>
            </a:r>
          </a:p>
          <a:p>
            <a:r>
              <a:rPr lang="en-US" sz="2000" dirty="0">
                <a:latin typeface="Times New Roman" panose="02020603050405020304" pitchFamily="18" charset="0"/>
                <a:cs typeface="Times New Roman" panose="02020603050405020304" pitchFamily="18" charset="0"/>
              </a:rPr>
              <a:t>Security components.</a:t>
            </a:r>
          </a:p>
          <a:p>
            <a:r>
              <a:rPr lang="en-US" sz="2000" dirty="0">
                <a:latin typeface="Times New Roman" panose="02020603050405020304" pitchFamily="18" charset="0"/>
                <a:cs typeface="Times New Roman" panose="02020603050405020304" pitchFamily="18" charset="0"/>
              </a:rPr>
              <a:t>Hardware and software licensing and </a:t>
            </a:r>
            <a:r>
              <a:rPr lang="en-US" sz="2000" dirty="0" smtClean="0">
                <a:latin typeface="Times New Roman" panose="02020603050405020304" pitchFamily="18" charset="0"/>
                <a:cs typeface="Times New Roman" panose="02020603050405020304" pitchFamily="18" charset="0"/>
              </a:rPr>
              <a:t>certification (Griffin</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&amp; </a:t>
            </a:r>
            <a:r>
              <a:rPr lang="en-US" sz="2000" dirty="0">
                <a:latin typeface="Times New Roman" panose="02020603050405020304" pitchFamily="18" charset="0"/>
                <a:cs typeface="Times New Roman" panose="02020603050405020304" pitchFamily="18" charset="0"/>
              </a:rPr>
              <a:t>Care, </a:t>
            </a:r>
            <a:r>
              <a:rPr lang="en-US" sz="2000" dirty="0" smtClean="0">
                <a:latin typeface="Times New Roman" panose="02020603050405020304" pitchFamily="18" charset="0"/>
                <a:cs typeface="Times New Roman" panose="02020603050405020304" pitchFamily="18" charset="0"/>
              </a:rPr>
              <a:t>2014).</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Configuration management.</a:t>
            </a:r>
          </a:p>
        </p:txBody>
      </p:sp>
    </p:spTree>
    <p:extLst>
      <p:ext uri="{BB962C8B-B14F-4D97-AF65-F5344CB8AC3E}">
        <p14:creationId xmlns:p14="http://schemas.microsoft.com/office/powerpoint/2010/main" xmlns="" val="2520478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800" dirty="0">
                <a:latin typeface="Times New Roman" panose="02020603050405020304" pitchFamily="18" charset="0"/>
                <a:cs typeface="Times New Roman" panose="02020603050405020304" pitchFamily="18" charset="0"/>
              </a:rPr>
              <a:t>Benefits or reasons for the current status evaluation</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371601"/>
            <a:ext cx="8596668" cy="4669762"/>
          </a:xfrm>
        </p:spPr>
        <p:txBody>
          <a:bodyPr>
            <a:normAutofit/>
          </a:bodyPr>
          <a:lstStyle/>
          <a:p>
            <a:r>
              <a:rPr lang="en-US" sz="2000" dirty="0" smtClean="0">
                <a:latin typeface="Times New Roman" panose="02020603050405020304" pitchFamily="18" charset="0"/>
                <a:cs typeface="Times New Roman" panose="02020603050405020304" pitchFamily="18" charset="0"/>
              </a:rPr>
              <a:t>To </a:t>
            </a:r>
            <a:r>
              <a:rPr lang="en-US" sz="2000" dirty="0">
                <a:latin typeface="Times New Roman" panose="02020603050405020304" pitchFamily="18" charset="0"/>
                <a:cs typeface="Times New Roman" panose="02020603050405020304" pitchFamily="18" charset="0"/>
              </a:rPr>
              <a:t>detect faulty aspects.</a:t>
            </a:r>
          </a:p>
          <a:p>
            <a:r>
              <a:rPr lang="en-US" sz="2000" dirty="0">
                <a:latin typeface="Times New Roman" panose="02020603050405020304" pitchFamily="18" charset="0"/>
                <a:cs typeface="Times New Roman" panose="02020603050405020304" pitchFamily="18" charset="0"/>
              </a:rPr>
              <a:t>To quantify needs for improvement</a:t>
            </a:r>
          </a:p>
          <a:p>
            <a:r>
              <a:rPr lang="en-US" sz="2000" dirty="0">
                <a:latin typeface="Times New Roman" panose="02020603050405020304" pitchFamily="18" charset="0"/>
                <a:cs typeface="Times New Roman" panose="02020603050405020304" pitchFamily="18" charset="0"/>
              </a:rPr>
              <a:t>To assess the cost of renovation</a:t>
            </a:r>
          </a:p>
          <a:p>
            <a:r>
              <a:rPr lang="en-US" sz="2000" dirty="0">
                <a:latin typeface="Times New Roman" panose="02020603050405020304" pitchFamily="18" charset="0"/>
                <a:cs typeface="Times New Roman" panose="02020603050405020304" pitchFamily="18" charset="0"/>
              </a:rPr>
              <a:t>Define the extent of safety and privacy for the system</a:t>
            </a:r>
          </a:p>
          <a:p>
            <a:r>
              <a:rPr lang="en-US" sz="2000" dirty="0">
                <a:latin typeface="Times New Roman" panose="02020603050405020304" pitchFamily="18" charset="0"/>
                <a:cs typeface="Times New Roman" panose="02020603050405020304" pitchFamily="18" charset="0"/>
              </a:rPr>
              <a:t>To evaluate the skills available</a:t>
            </a:r>
          </a:p>
          <a:p>
            <a:r>
              <a:rPr lang="en-US" sz="2000" dirty="0">
                <a:latin typeface="Times New Roman" panose="02020603050405020304" pitchFamily="18" charset="0"/>
                <a:cs typeface="Times New Roman" panose="02020603050405020304" pitchFamily="18" charset="0"/>
              </a:rPr>
              <a:t>Outline any economy </a:t>
            </a:r>
            <a:r>
              <a:rPr lang="en-US" sz="2000" dirty="0" smtClean="0">
                <a:latin typeface="Times New Roman" panose="02020603050405020304" pitchFamily="18" charset="0"/>
                <a:cs typeface="Times New Roman" panose="02020603050405020304" pitchFamily="18" charset="0"/>
              </a:rPr>
              <a:t>need.</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04168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Tools for assessment.</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386349"/>
            <a:ext cx="8596668" cy="4655014"/>
          </a:xfrm>
        </p:spPr>
        <p:txBody>
          <a:bodyPr>
            <a:normAutofit/>
          </a:bodyPr>
          <a:lstStyle/>
          <a:p>
            <a:r>
              <a:rPr lang="en-US" sz="2000" dirty="0" smtClean="0">
                <a:latin typeface="Times New Roman" panose="02020603050405020304" pitchFamily="18" charset="0"/>
                <a:cs typeface="Times New Roman" panose="02020603050405020304" pitchFamily="18" charset="0"/>
              </a:rPr>
              <a:t>Risk </a:t>
            </a:r>
            <a:r>
              <a:rPr lang="en-US" sz="2000" dirty="0">
                <a:latin typeface="Times New Roman" panose="02020603050405020304" pitchFamily="18" charset="0"/>
                <a:cs typeface="Times New Roman" panose="02020603050405020304" pitchFamily="18" charset="0"/>
              </a:rPr>
              <a:t>assessment tools.</a:t>
            </a:r>
          </a:p>
          <a:p>
            <a:r>
              <a:rPr lang="en-US" sz="2000" dirty="0" smtClean="0">
                <a:latin typeface="Times New Roman" panose="02020603050405020304" pitchFamily="18" charset="0"/>
                <a:cs typeface="Times New Roman" panose="02020603050405020304" pitchFamily="18" charset="0"/>
              </a:rPr>
              <a:t>Operative </a:t>
            </a:r>
            <a:r>
              <a:rPr lang="en-US" sz="2000" dirty="0">
                <a:latin typeface="Times New Roman" panose="02020603050405020304" pitchFamily="18" charset="0"/>
                <a:cs typeface="Times New Roman" panose="02020603050405020304" pitchFamily="18" charset="0"/>
              </a:rPr>
              <a:t>manual.</a:t>
            </a:r>
          </a:p>
          <a:p>
            <a:r>
              <a:rPr lang="en-US" sz="2000" dirty="0">
                <a:latin typeface="Times New Roman" panose="02020603050405020304" pitchFamily="18" charset="0"/>
                <a:cs typeface="Times New Roman" panose="02020603050405020304" pitchFamily="18" charset="0"/>
              </a:rPr>
              <a:t>Operative and physical manual.</a:t>
            </a:r>
          </a:p>
          <a:p>
            <a:r>
              <a:rPr lang="en-US" sz="2000" dirty="0">
                <a:latin typeface="Times New Roman" panose="02020603050405020304" pitchFamily="18" charset="0"/>
                <a:cs typeface="Times New Roman" panose="02020603050405020304" pitchFamily="18" charset="0"/>
              </a:rPr>
              <a:t>Tools for measuring hardware speed</a:t>
            </a:r>
          </a:p>
          <a:p>
            <a:r>
              <a:rPr lang="en-US" sz="2000" dirty="0">
                <a:latin typeface="Times New Roman" panose="02020603050405020304" pitchFamily="18" charset="0"/>
                <a:cs typeface="Times New Roman" panose="02020603050405020304" pitchFamily="18" charset="0"/>
              </a:rPr>
              <a:t>Command prompts for assessing communication </a:t>
            </a:r>
            <a:r>
              <a:rPr lang="en-US" sz="2000" dirty="0" smtClean="0">
                <a:latin typeface="Times New Roman" panose="02020603050405020304" pitchFamily="18" charset="0"/>
                <a:cs typeface="Times New Roman" panose="02020603050405020304" pitchFamily="18" charset="0"/>
              </a:rPr>
              <a:t>aspects (</a:t>
            </a:r>
            <a:r>
              <a:rPr lang="en-US" sz="2000" dirty="0">
                <a:latin typeface="Times New Roman" panose="02020603050405020304" pitchFamily="18" charset="0"/>
                <a:cs typeface="Times New Roman" panose="02020603050405020304" pitchFamily="18" charset="0"/>
              </a:rPr>
              <a:t>Eason, </a:t>
            </a:r>
            <a:r>
              <a:rPr lang="en-US" sz="2000" dirty="0" smtClean="0">
                <a:latin typeface="Times New Roman" panose="02020603050405020304" pitchFamily="18" charset="0"/>
                <a:cs typeface="Times New Roman" panose="02020603050405020304" pitchFamily="18" charset="0"/>
              </a:rPr>
              <a:t>2014).</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962157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The project outcomes.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622323"/>
            <a:ext cx="8596668" cy="4404291"/>
          </a:xfrm>
        </p:spPr>
        <p:txBody>
          <a:bodyPr>
            <a:normAutofit/>
          </a:bodyPr>
          <a:lstStyle/>
          <a:p>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study will offer a report for the different Information Technology as </a:t>
            </a:r>
            <a:r>
              <a:rPr lang="en-US" sz="2000" dirty="0" smtClean="0">
                <a:latin typeface="Times New Roman" panose="02020603050405020304" pitchFamily="18" charset="0"/>
                <a:cs typeface="Times New Roman" panose="02020603050405020304" pitchFamily="18" charset="0"/>
              </a:rPr>
              <a:t>follows;</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Identification of all hardware parts in the systems.</a:t>
            </a:r>
          </a:p>
          <a:p>
            <a:r>
              <a:rPr lang="en-US" sz="2000" dirty="0">
                <a:latin typeface="Times New Roman" panose="02020603050405020304" pitchFamily="18" charset="0"/>
                <a:cs typeface="Times New Roman" panose="02020603050405020304" pitchFamily="18" charset="0"/>
              </a:rPr>
              <a:t>The current hardware status.</a:t>
            </a:r>
          </a:p>
          <a:p>
            <a:r>
              <a:rPr lang="en-US" sz="2000" dirty="0">
                <a:latin typeface="Times New Roman" panose="02020603050405020304" pitchFamily="18" charset="0"/>
                <a:cs typeface="Times New Roman" panose="02020603050405020304" pitchFamily="18" charset="0"/>
              </a:rPr>
              <a:t>The ability of all software and hardware to function.</a:t>
            </a:r>
          </a:p>
          <a:p>
            <a:r>
              <a:rPr lang="en-US" sz="2000" dirty="0">
                <a:latin typeface="Times New Roman" panose="02020603050405020304" pitchFamily="18" charset="0"/>
                <a:cs typeface="Times New Roman" panose="02020603050405020304" pitchFamily="18" charset="0"/>
              </a:rPr>
              <a:t>Procedures for documentation.</a:t>
            </a:r>
          </a:p>
          <a:p>
            <a:r>
              <a:rPr lang="en-US" sz="2000" dirty="0">
                <a:latin typeface="Times New Roman" panose="02020603050405020304" pitchFamily="18" charset="0"/>
                <a:cs typeface="Times New Roman" panose="02020603050405020304" pitchFamily="18" charset="0"/>
              </a:rPr>
              <a:t>Weakness level of the system.</a:t>
            </a:r>
          </a:p>
          <a:p>
            <a:r>
              <a:rPr lang="en-US" sz="2000" dirty="0">
                <a:latin typeface="Times New Roman" panose="02020603050405020304" pitchFamily="18" charset="0"/>
                <a:cs typeface="Times New Roman" panose="02020603050405020304" pitchFamily="18" charset="0"/>
              </a:rPr>
              <a:t>Appropriateness of IT skills.</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1033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References.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666569"/>
            <a:ext cx="8596668" cy="4374794"/>
          </a:xfrm>
        </p:spPr>
        <p:txBody>
          <a:bodyPr>
            <a:normAutofit/>
          </a:bodyPr>
          <a:lstStyle/>
          <a:p>
            <a:pPr marL="0" indent="-640080">
              <a:buNone/>
            </a:pPr>
            <a:r>
              <a:rPr lang="en-US" sz="2000" dirty="0">
                <a:latin typeface="Times New Roman" panose="02020603050405020304" pitchFamily="18" charset="0"/>
                <a:cs typeface="Times New Roman" panose="02020603050405020304" pitchFamily="18" charset="0"/>
              </a:rPr>
              <a:t>Griffin, P., &amp; Care, E. (Eds.). (2014). </a:t>
            </a:r>
            <a:r>
              <a:rPr lang="en-US" sz="2000" i="1" dirty="0">
                <a:latin typeface="Times New Roman" panose="02020603050405020304" pitchFamily="18" charset="0"/>
                <a:cs typeface="Times New Roman" panose="02020603050405020304" pitchFamily="18" charset="0"/>
              </a:rPr>
              <a:t>Assessment and teaching of 21st century skills: Methods and approach</a:t>
            </a:r>
            <a:r>
              <a:rPr lang="en-US" sz="2000" dirty="0">
                <a:latin typeface="Times New Roman" panose="02020603050405020304" pitchFamily="18" charset="0"/>
                <a:cs typeface="Times New Roman" panose="02020603050405020304" pitchFamily="18" charset="0"/>
              </a:rPr>
              <a:t>. </a:t>
            </a:r>
            <a:endParaRPr lang="en-US" sz="2000" dirty="0" smtClean="0">
              <a:latin typeface="Times New Roman" panose="02020603050405020304" pitchFamily="18" charset="0"/>
              <a:cs typeface="Times New Roman" panose="02020603050405020304" pitchFamily="18" charset="0"/>
            </a:endParaRPr>
          </a:p>
          <a:p>
            <a:pPr marL="0" indent="-640080">
              <a:buNone/>
            </a:pPr>
            <a:r>
              <a:rPr lang="en-US" sz="2000" dirty="0">
                <a:latin typeface="Times New Roman" panose="02020603050405020304" pitchFamily="18" charset="0"/>
                <a:cs typeface="Times New Roman" panose="02020603050405020304" pitchFamily="18" charset="0"/>
              </a:rPr>
              <a:t>Eason, K. D. (2014). </a:t>
            </a:r>
            <a:r>
              <a:rPr lang="en-US" sz="2000" i="1" dirty="0">
                <a:latin typeface="Times New Roman" panose="02020603050405020304" pitchFamily="18" charset="0"/>
                <a:cs typeface="Times New Roman" panose="02020603050405020304" pitchFamily="18" charset="0"/>
              </a:rPr>
              <a:t>Information technology and </a:t>
            </a:r>
            <a:r>
              <a:rPr lang="en-US" sz="2000" i="1" dirty="0" err="1">
                <a:latin typeface="Times New Roman" panose="02020603050405020304" pitchFamily="18" charset="0"/>
                <a:cs typeface="Times New Roman" panose="02020603050405020304" pitchFamily="18" charset="0"/>
              </a:rPr>
              <a:t>organisational</a:t>
            </a:r>
            <a:r>
              <a:rPr lang="en-US" sz="2000" i="1" dirty="0">
                <a:latin typeface="Times New Roman" panose="02020603050405020304" pitchFamily="18" charset="0"/>
                <a:cs typeface="Times New Roman" panose="02020603050405020304" pitchFamily="18" charset="0"/>
              </a:rPr>
              <a:t> change</a:t>
            </a:r>
            <a:r>
              <a:rPr lang="en-US" sz="2000" dirty="0">
                <a:latin typeface="Times New Roman" panose="02020603050405020304" pitchFamily="18" charset="0"/>
                <a:cs typeface="Times New Roman" panose="02020603050405020304" pitchFamily="18" charset="0"/>
              </a:rPr>
              <a:t>. CRC Press. </a:t>
            </a:r>
            <a:r>
              <a:rPr lang="en-US" sz="2000" dirty="0" smtClean="0">
                <a:latin typeface="Times New Roman" panose="02020603050405020304" pitchFamily="18" charset="0"/>
                <a:cs typeface="Times New Roman" panose="02020603050405020304" pitchFamily="18" charset="0"/>
              </a:rPr>
              <a:t>Springer</a:t>
            </a:r>
            <a:r>
              <a:rPr lang="en-US"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xmlns="" val="170835902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22</TotalTime>
  <Words>432</Words>
  <Application>Microsoft Office PowerPoint</Application>
  <PresentationFormat>Custom</PresentationFormat>
  <Paragraphs>66</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Facet</vt:lpstr>
      <vt:lpstr>Current assessment for IT organization. </vt:lpstr>
      <vt:lpstr>General areas of concern. </vt:lpstr>
      <vt:lpstr>The areas of IT to assess. </vt:lpstr>
      <vt:lpstr>Benefits or reasons for the current status evaluation.</vt:lpstr>
      <vt:lpstr>Tools for assessment. </vt:lpstr>
      <vt:lpstr>The project outcomes. </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Current assessment for IT organization.</dc:title>
  <dc:creator>user</dc:creator>
  <cp:lastModifiedBy>ADM</cp:lastModifiedBy>
  <cp:revision>5</cp:revision>
  <dcterms:created xsi:type="dcterms:W3CDTF">2018-05-31T08:01:23Z</dcterms:created>
  <dcterms:modified xsi:type="dcterms:W3CDTF">2018-05-31T10:44:13Z</dcterms:modified>
</cp:coreProperties>
</file>